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9D134-EF1E-5AD2-13D0-18FCA6978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458768-0044-4984-04F0-6984865DC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4933F5-4500-E409-B045-450003549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EE64EB-24BE-307D-D361-D854663AC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2A8EB3-35EC-5B04-B469-3B3B859B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62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5AF8A-47CA-7849-C38E-9AB62F15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E4B341-C36B-9B85-975C-5913A01A1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83085B-6628-319E-C4A9-9AE2AD28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F663CC-613D-D029-53EF-1A5E9A34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02480F-0F14-E871-80CB-47943985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10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D96FE86-8600-77F9-4664-FF6D46331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50F694-F708-72EB-D88C-4E0811A82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0A375F-C93E-6FCF-3F57-2E40256A3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A201EE-2477-7F8E-841F-C0FEE141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0E756D-EB9E-1029-C71A-4C6A14C1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42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54F06-DD81-C4DB-9AAF-4DA8084CC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580A1F-5702-E7B6-84E2-DFEED5BF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2328F7-89A4-8F15-B6DC-92B7BA6F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FA2693-EE3E-66FE-B5FC-A01A5DDC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30DF14-101D-0898-9A21-DA4C2489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86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7ECB9-FF2C-8B0D-9081-BEAF0AB2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A0B37A-5A3B-94CF-8DE8-058CF8F09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F2EBF6-D0A5-3279-E334-C5E9F342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6BCFE2-51CA-B57C-20A9-1F09A5287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A57BB6-2883-AEEE-80CC-944AB14C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77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FDED9-6D40-5702-45F9-1CE44DE5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3AA2B6-D382-9A1A-FD56-9A40251A2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6688F9-5CAA-1D2F-1A0A-F62161F7C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63A2B8-0A15-3A6A-FA60-B4A6464A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8FEFE6-2F9A-B897-D880-A151FDB1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A7F485-C8B2-EF33-C28C-475CA939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50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A7A0B-9EBB-B1C7-1656-57C936AA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0ACA4B-1FCA-6390-61D5-CEC18A11E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2B9ACB-81C3-396B-8485-B411388BF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0AE1F48-C548-CD74-F060-833DAA2F2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C974DBB-979C-2806-8EAE-0D22B166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2653839-404A-C3FE-27DE-450C384F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311E946-0A3A-31F2-4EC0-453D60E4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3937A56-15C3-3CA3-A6F0-548E9CC7A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65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536D3-A462-A8E8-612D-9B1C91E0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1089E4-530B-95B0-5637-61540266E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07A4FD-C0C7-7195-A21F-1CCDFE66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9B6EDB-AD30-0D0E-C9FE-071A065D8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88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233840-0DB9-398E-6D3F-B0F3B12B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0FCF83-F1B8-8011-7290-932171BE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811998C-CE5D-7D97-D25A-0D8A862A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41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FAEA6-B60A-791D-7A5A-9C92A84BD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5380BA-4B93-0BC9-EE17-E2F3BC50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25DCFC-E585-DF9A-A78F-B151DE881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91FF06-20B1-1687-1341-8026597AC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C3F2CA-2CA5-86B1-CE04-7780C32E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559D20-028A-2B8F-BAD5-92869E1C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33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5DFE8-57B8-DC74-3685-0BDF0352F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9A5152-6D5B-3879-BB88-AFFB8D7AE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6F9DBD-48DB-2E8E-222A-12D6B3AAA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BE9399-00D9-4E06-61DD-882B32EA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B32C86-F692-1FF2-7D7D-407608BCE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B4DDC1-E968-AEE2-3545-F650BB42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68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C3F8F25-16F3-8E63-5882-753712311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92BB6A-8071-F6C3-F864-485619520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C85E9A-BA47-5319-235D-9F4466BA9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D730-9734-394F-B15E-94D37271430C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A74D16-7FD3-D6D3-2CD9-3F1423ECA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6D9DAA-5A84-0237-D3F3-ED7151FF1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45465-740B-7B48-9B89-C241B566D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29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.d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ldungsserver-wald.de/bildungsmate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B9194-277B-5985-1AEB-C5DCEC0C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/>
          <a:lstStyle/>
          <a:p>
            <a:r>
              <a:rPr lang="de-DE" b="1" dirty="0">
                <a:solidFill>
                  <a:schemeClr val="accent6"/>
                </a:solidFill>
              </a:rPr>
              <a:t>Überschrift</a:t>
            </a:r>
            <a:r>
              <a:rPr lang="de-DE" dirty="0"/>
              <a:t> </a:t>
            </a:r>
          </a:p>
        </p:txBody>
      </p:sp>
      <p:pic>
        <p:nvPicPr>
          <p:cNvPr id="4" name="Grafik 3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CC44FA3C-60CA-CB18-4E87-295D78BB5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43" y="6250268"/>
            <a:ext cx="1600200" cy="54236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D7124CF-CEE6-69B9-EB05-C353B8867A14}"/>
              </a:ext>
            </a:extLst>
          </p:cNvPr>
          <p:cNvSpPr/>
          <p:nvPr/>
        </p:nvSpPr>
        <p:spPr>
          <a:xfrm>
            <a:off x="0" y="0"/>
            <a:ext cx="900786" cy="114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5980DEF-39EE-8031-E8BF-4C879A574830}"/>
              </a:ext>
            </a:extLst>
          </p:cNvPr>
          <p:cNvSpPr/>
          <p:nvPr/>
        </p:nvSpPr>
        <p:spPr>
          <a:xfrm>
            <a:off x="900786" y="0"/>
            <a:ext cx="11291213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9162508-1DD6-EA00-B0F3-E50E8ADA1602}"/>
              </a:ext>
            </a:extLst>
          </p:cNvPr>
          <p:cNvSpPr txBox="1">
            <a:spLocks/>
          </p:cNvSpPr>
          <p:nvPr/>
        </p:nvSpPr>
        <p:spPr>
          <a:xfrm>
            <a:off x="900786" y="2035629"/>
            <a:ext cx="10515600" cy="37229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/>
              <a:t>Fließtext Fließtext </a:t>
            </a:r>
            <a:r>
              <a:rPr lang="de-DE" sz="2000" b="1" dirty="0"/>
              <a:t>Hervorhebung und </a:t>
            </a: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optionaler Hinweis</a:t>
            </a:r>
          </a:p>
          <a:p>
            <a:endParaRPr lang="de-DE" sz="2000" dirty="0"/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Bullet Points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Bullet Points 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Bullet Points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Clr>
                <a:schemeClr val="accent6"/>
              </a:buClr>
            </a:pPr>
            <a:r>
              <a:rPr lang="de-DE" sz="200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www.link.de</a:t>
            </a:r>
            <a:endParaRPr lang="de-DE" sz="2000" dirty="0">
              <a:solidFill>
                <a:srgbClr val="00B050"/>
              </a:solidFill>
            </a:endParaRPr>
          </a:p>
          <a:p>
            <a:pPr>
              <a:buClr>
                <a:schemeClr val="accent6"/>
              </a:buClr>
            </a:pPr>
            <a:endParaRPr lang="de-DE" sz="2000" dirty="0"/>
          </a:p>
          <a:p>
            <a:pPr>
              <a:buClr>
                <a:schemeClr val="accent6"/>
              </a:buClr>
            </a:pPr>
            <a:endParaRPr lang="de-DE" sz="2000" dirty="0"/>
          </a:p>
          <a:p>
            <a:pPr>
              <a:buClr>
                <a:schemeClr val="accent6"/>
              </a:buClr>
            </a:pPr>
            <a:endParaRPr lang="de-DE" sz="2000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CBF3C23-3CA0-B1FE-66C2-B58E387E86D8}"/>
              </a:ext>
            </a:extLst>
          </p:cNvPr>
          <p:cNvSpPr txBox="1">
            <a:spLocks/>
          </p:cNvSpPr>
          <p:nvPr/>
        </p:nvSpPr>
        <p:spPr>
          <a:xfrm>
            <a:off x="857243" y="878623"/>
            <a:ext cx="10515600" cy="73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>
                <a:solidFill>
                  <a:schemeClr val="bg2">
                    <a:lumMod val="50000"/>
                  </a:schemeClr>
                </a:solidFill>
              </a:rPr>
              <a:t>Sub-Überschrift</a:t>
            </a:r>
            <a:r>
              <a:rPr lang="de-DE" dirty="0"/>
              <a:t> </a:t>
            </a:r>
          </a:p>
        </p:txBody>
      </p:sp>
      <p:pic>
        <p:nvPicPr>
          <p:cNvPr id="16" name="Grafik 15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E5EFA28A-1C4F-898F-985A-6C1C3A101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4728" y="6315635"/>
            <a:ext cx="1305066" cy="5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0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B9194-277B-5985-1AEB-C5DCEC0C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accent6"/>
                </a:solidFill>
                <a:cs typeface="Calibri" panose="020F0502020204030204" pitchFamily="34" charset="0"/>
              </a:rPr>
              <a:t>Exkurs</a:t>
            </a:r>
            <a:r>
              <a:rPr lang="de-DE" b="1" dirty="0">
                <a:solidFill>
                  <a:srgbClr val="79B41C"/>
                </a:solidFill>
                <a:effectLst/>
                <a:cs typeface="Calibri" panose="020F0502020204030204" pitchFamily="34" charset="0"/>
              </a:rPr>
              <a:t> Mathematik </a:t>
            </a:r>
            <a:r>
              <a:rPr lang="de-DE" b="1" dirty="0"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4" name="Grafik 3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CC44FA3C-60CA-CB18-4E87-295D78BB5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43" y="6250268"/>
            <a:ext cx="1600200" cy="54236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D7124CF-CEE6-69B9-EB05-C353B8867A14}"/>
              </a:ext>
            </a:extLst>
          </p:cNvPr>
          <p:cNvSpPr/>
          <p:nvPr/>
        </p:nvSpPr>
        <p:spPr>
          <a:xfrm>
            <a:off x="0" y="0"/>
            <a:ext cx="900786" cy="114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5980DEF-39EE-8031-E8BF-4C879A574830}"/>
              </a:ext>
            </a:extLst>
          </p:cNvPr>
          <p:cNvSpPr/>
          <p:nvPr/>
        </p:nvSpPr>
        <p:spPr>
          <a:xfrm>
            <a:off x="900786" y="0"/>
            <a:ext cx="11291213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9162508-1DD6-EA00-B0F3-E50E8ADA1602}"/>
              </a:ext>
            </a:extLst>
          </p:cNvPr>
          <p:cNvSpPr txBox="1">
            <a:spLocks/>
          </p:cNvSpPr>
          <p:nvPr/>
        </p:nvSpPr>
        <p:spPr>
          <a:xfrm>
            <a:off x="900786" y="2035629"/>
            <a:ext cx="10515600" cy="37229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Aufgabe 1 – Proportionales Denken </a:t>
            </a:r>
            <a:r>
              <a:rPr lang="de-DE" i="1" dirty="0">
                <a:solidFill>
                  <a:schemeClr val="bg1">
                    <a:lumMod val="75000"/>
                  </a:schemeClr>
                </a:solidFill>
              </a:rPr>
              <a:t>(ab Klassenstufe 7)</a:t>
            </a:r>
          </a:p>
          <a:p>
            <a:endParaRPr lang="de-DE" dirty="0"/>
          </a:p>
          <a:p>
            <a:r>
              <a:rPr lang="de-DE" dirty="0"/>
              <a:t>Ausrechnen der </a:t>
            </a:r>
            <a:r>
              <a:rPr lang="de-DE" b="1" dirty="0"/>
              <a:t>Baumanzahl</a:t>
            </a:r>
            <a:r>
              <a:rPr lang="de-DE" dirty="0"/>
              <a:t>: </a:t>
            </a:r>
          </a:p>
          <a:p>
            <a:endParaRPr lang="de-DE" dirty="0"/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2018/2019 sind in den Wäldern von Rheinland-Pfalz 5,1 Mio. Kubikmeter Schadholz angefallen. 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Das entspricht ca. 5,5 Mio. Bäumen.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Windwurfbilanz der zurückliegenden beiden Jahre: 750.000 Kubikmeter Holz. </a:t>
            </a:r>
          </a:p>
          <a:p>
            <a:endParaRPr lang="de-DE" dirty="0"/>
          </a:p>
          <a:p>
            <a:r>
              <a:rPr lang="de-DE" dirty="0"/>
              <a:t>Wie vielen Bäumen entspricht das? </a:t>
            </a:r>
          </a:p>
          <a:p>
            <a:endParaRPr lang="de-DE" dirty="0"/>
          </a:p>
          <a:p>
            <a:r>
              <a:rPr lang="de-DE" dirty="0"/>
              <a:t>Lösung: 850.000 Bäumen. 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CBF3C23-3CA0-B1FE-66C2-B58E387E86D8}"/>
              </a:ext>
            </a:extLst>
          </p:cNvPr>
          <p:cNvSpPr txBox="1">
            <a:spLocks/>
          </p:cNvSpPr>
          <p:nvPr/>
        </p:nvSpPr>
        <p:spPr>
          <a:xfrm>
            <a:off x="857243" y="878623"/>
            <a:ext cx="10515600" cy="73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>
                <a:solidFill>
                  <a:schemeClr val="bg2">
                    <a:lumMod val="50000"/>
                  </a:schemeClr>
                </a:solidFill>
              </a:rPr>
              <a:t>Beispielhafte Rechenaufgaben als Zukunftsszenarien</a:t>
            </a:r>
            <a:r>
              <a:rPr lang="de-DE" dirty="0"/>
              <a:t> </a:t>
            </a:r>
          </a:p>
        </p:txBody>
      </p:sp>
      <p:pic>
        <p:nvPicPr>
          <p:cNvPr id="16" name="Grafik 15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E5EFA28A-1C4F-898F-985A-6C1C3A101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728" y="6315635"/>
            <a:ext cx="1305066" cy="5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4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B9194-277B-5985-1AEB-C5DCEC0C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accent6"/>
                </a:solidFill>
                <a:cs typeface="Calibri" panose="020F0502020204030204" pitchFamily="34" charset="0"/>
              </a:rPr>
              <a:t>Exkurs</a:t>
            </a:r>
            <a:r>
              <a:rPr lang="de-DE" b="1" dirty="0">
                <a:solidFill>
                  <a:srgbClr val="79B41C"/>
                </a:solidFill>
                <a:effectLst/>
                <a:cs typeface="Calibri" panose="020F0502020204030204" pitchFamily="34" charset="0"/>
              </a:rPr>
              <a:t> Mathematik </a:t>
            </a:r>
            <a:r>
              <a:rPr lang="de-DE" b="1" dirty="0"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4" name="Grafik 3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CC44FA3C-60CA-CB18-4E87-295D78BB5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43" y="6250268"/>
            <a:ext cx="1600200" cy="54236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D7124CF-CEE6-69B9-EB05-C353B8867A14}"/>
              </a:ext>
            </a:extLst>
          </p:cNvPr>
          <p:cNvSpPr/>
          <p:nvPr/>
        </p:nvSpPr>
        <p:spPr>
          <a:xfrm>
            <a:off x="0" y="0"/>
            <a:ext cx="900786" cy="114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5980DEF-39EE-8031-E8BF-4C879A574830}"/>
              </a:ext>
            </a:extLst>
          </p:cNvPr>
          <p:cNvSpPr/>
          <p:nvPr/>
        </p:nvSpPr>
        <p:spPr>
          <a:xfrm>
            <a:off x="900786" y="0"/>
            <a:ext cx="11291213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9162508-1DD6-EA00-B0F3-E50E8ADA1602}"/>
              </a:ext>
            </a:extLst>
          </p:cNvPr>
          <p:cNvSpPr txBox="1">
            <a:spLocks/>
          </p:cNvSpPr>
          <p:nvPr/>
        </p:nvSpPr>
        <p:spPr>
          <a:xfrm>
            <a:off x="900785" y="2035629"/>
            <a:ext cx="11040844" cy="372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Aufgabe 2 – Exponentielles Wachstum </a:t>
            </a:r>
            <a:r>
              <a:rPr lang="de-DE" i="1" dirty="0">
                <a:solidFill>
                  <a:schemeClr val="bg1">
                    <a:lumMod val="75000"/>
                  </a:schemeClr>
                </a:solidFill>
              </a:rPr>
              <a:t>(Klassenstufe 10)</a:t>
            </a:r>
          </a:p>
          <a:p>
            <a:endParaRPr lang="de-DE" dirty="0"/>
          </a:p>
          <a:p>
            <a:r>
              <a:rPr lang="de-DE" dirty="0"/>
              <a:t>Berechnung von </a:t>
            </a:r>
            <a:r>
              <a:rPr lang="de-DE" b="1" dirty="0"/>
              <a:t>Borkenkäferdynamik</a:t>
            </a:r>
            <a:r>
              <a:rPr lang="de-DE" dirty="0"/>
              <a:t> mit folgenden Annahmen:</a:t>
            </a:r>
          </a:p>
          <a:p>
            <a:endParaRPr lang="de-DE" dirty="0"/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1 Borkenkäferweibchen legt 50 Eier, daraus entstehen 50 Prozent Männchen und 50 Prozent Weibchen.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Die Mortalitätsrate liegt bei 50 Prozent in jeder Generation.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In einem warmen Sommer entwickeln sich in 8 Wochen eine Generation. 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Die Überlebensrate im Winter liegt bei 10 Prozent. 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Ab etwa 200 Käfern pro Baum stirbt dieser ab. 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Clr>
                <a:schemeClr val="accent6"/>
              </a:buClr>
            </a:pPr>
            <a:r>
              <a:rPr lang="de-DE" dirty="0"/>
              <a:t>Wie viele Bäume könnten absterben, wenn in einer Ausgangslage nur 1 Baum mit 200 Käfern befallen ist?</a:t>
            </a:r>
          </a:p>
          <a:p>
            <a:pPr>
              <a:buClr>
                <a:schemeClr val="accent6"/>
              </a:buClr>
            </a:pPr>
            <a:r>
              <a:rPr lang="de-DE" dirty="0"/>
              <a:t>Was passiert in einem Sommer? Und was ist nach mehreren Jahren passiert? </a:t>
            </a:r>
          </a:p>
          <a:p>
            <a:pPr>
              <a:buClr>
                <a:schemeClr val="accent6"/>
              </a:buClr>
            </a:pPr>
            <a:r>
              <a:rPr lang="de-DE" i="1" dirty="0">
                <a:solidFill>
                  <a:schemeClr val="bg1">
                    <a:lumMod val="75000"/>
                  </a:schemeClr>
                </a:solidFill>
              </a:rPr>
              <a:t>(ggf. grafische Darstellung der Ergebnisse).</a:t>
            </a:r>
          </a:p>
          <a:p>
            <a:pPr>
              <a:buClr>
                <a:schemeClr val="accent6"/>
              </a:buClr>
            </a:pPr>
            <a:endParaRPr lang="de-DE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CBF3C23-3CA0-B1FE-66C2-B58E387E86D8}"/>
              </a:ext>
            </a:extLst>
          </p:cNvPr>
          <p:cNvSpPr txBox="1">
            <a:spLocks/>
          </p:cNvSpPr>
          <p:nvPr/>
        </p:nvSpPr>
        <p:spPr>
          <a:xfrm>
            <a:off x="857243" y="878623"/>
            <a:ext cx="10515600" cy="73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>
                <a:solidFill>
                  <a:schemeClr val="bg2">
                    <a:lumMod val="50000"/>
                  </a:schemeClr>
                </a:solidFill>
              </a:rPr>
              <a:t>Beispielhafte Rechenaufgaben als Zukunftsszenarien</a:t>
            </a:r>
            <a:r>
              <a:rPr lang="de-DE" dirty="0"/>
              <a:t> </a:t>
            </a:r>
          </a:p>
        </p:txBody>
      </p:sp>
      <p:pic>
        <p:nvPicPr>
          <p:cNvPr id="16" name="Grafik 15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E5EFA28A-1C4F-898F-985A-6C1C3A101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728" y="6315635"/>
            <a:ext cx="1305066" cy="5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2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B9194-277B-5985-1AEB-C5DCEC0C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accent6"/>
                </a:solidFill>
                <a:cs typeface="Calibri" panose="020F0502020204030204" pitchFamily="34" charset="0"/>
              </a:rPr>
              <a:t>Exkurs</a:t>
            </a:r>
            <a:r>
              <a:rPr lang="de-DE" b="1" dirty="0">
                <a:solidFill>
                  <a:srgbClr val="79B41C"/>
                </a:solidFill>
                <a:effectLst/>
                <a:cs typeface="Calibri" panose="020F0502020204030204" pitchFamily="34" charset="0"/>
              </a:rPr>
              <a:t> Mathematik </a:t>
            </a:r>
            <a:r>
              <a:rPr lang="de-DE" b="1" dirty="0"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4" name="Grafik 3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CC44FA3C-60CA-CB18-4E87-295D78BB5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43" y="6250268"/>
            <a:ext cx="1600200" cy="54236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D7124CF-CEE6-69B9-EB05-C353B8867A14}"/>
              </a:ext>
            </a:extLst>
          </p:cNvPr>
          <p:cNvSpPr/>
          <p:nvPr/>
        </p:nvSpPr>
        <p:spPr>
          <a:xfrm>
            <a:off x="0" y="0"/>
            <a:ext cx="900786" cy="114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5980DEF-39EE-8031-E8BF-4C879A574830}"/>
              </a:ext>
            </a:extLst>
          </p:cNvPr>
          <p:cNvSpPr/>
          <p:nvPr/>
        </p:nvSpPr>
        <p:spPr>
          <a:xfrm>
            <a:off x="900786" y="0"/>
            <a:ext cx="11291213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9162508-1DD6-EA00-B0F3-E50E8ADA1602}"/>
              </a:ext>
            </a:extLst>
          </p:cNvPr>
          <p:cNvSpPr txBox="1">
            <a:spLocks/>
          </p:cNvSpPr>
          <p:nvPr/>
        </p:nvSpPr>
        <p:spPr>
          <a:xfrm>
            <a:off x="900786" y="2035629"/>
            <a:ext cx="9843414" cy="372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Aufgabe 2 – Exponentielles Wachstum </a:t>
            </a:r>
            <a:r>
              <a:rPr lang="de-DE" i="1" dirty="0">
                <a:solidFill>
                  <a:schemeClr val="bg1">
                    <a:lumMod val="75000"/>
                  </a:schemeClr>
                </a:solidFill>
              </a:rPr>
              <a:t>(Klassenstufe 10)</a:t>
            </a:r>
          </a:p>
          <a:p>
            <a:pPr>
              <a:buClr>
                <a:schemeClr val="accent6"/>
              </a:buClr>
            </a:pPr>
            <a:endParaRPr lang="de-DE" dirty="0"/>
          </a:p>
          <a:p>
            <a:pPr>
              <a:buClr>
                <a:schemeClr val="accent6"/>
              </a:buClr>
            </a:pPr>
            <a:r>
              <a:rPr lang="de-DE" dirty="0"/>
              <a:t>Lösung:</a:t>
            </a:r>
          </a:p>
          <a:p>
            <a:pPr>
              <a:buClr>
                <a:schemeClr val="accent6"/>
              </a:buClr>
            </a:pPr>
            <a:r>
              <a:rPr lang="de-DE" dirty="0"/>
              <a:t>Die Lösung auf Basis der genannten Annahmen finden Sie im PDF-Dokument „Lösung Exkurs Mathematik Aufgabe 2“. </a:t>
            </a:r>
          </a:p>
          <a:p>
            <a:pPr>
              <a:buClr>
                <a:schemeClr val="accent6"/>
              </a:buClr>
            </a:pPr>
            <a:endParaRPr lang="de-DE" dirty="0"/>
          </a:p>
          <a:p>
            <a:pPr>
              <a:buClr>
                <a:schemeClr val="accent6"/>
              </a:buClr>
            </a:pPr>
            <a:r>
              <a:rPr lang="de-DE" dirty="0"/>
              <a:t>Greifen Sie für die Berechnung mit veränderlichen Faktoren auf die bereitgestellte </a:t>
            </a:r>
            <a:r>
              <a:rPr lang="de-DE" b="1" dirty="0"/>
              <a:t>Excel-Datei</a:t>
            </a:r>
            <a:r>
              <a:rPr lang="de-DE" dirty="0"/>
              <a:t> in den </a:t>
            </a:r>
            <a:r>
              <a:rPr lang="de-DE" dirty="0" err="1"/>
              <a:t>Wald@School</a:t>
            </a:r>
            <a:r>
              <a:rPr lang="de-DE" dirty="0"/>
              <a:t> Materialien zurück. 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CBF3C23-3CA0-B1FE-66C2-B58E387E86D8}"/>
              </a:ext>
            </a:extLst>
          </p:cNvPr>
          <p:cNvSpPr txBox="1">
            <a:spLocks/>
          </p:cNvSpPr>
          <p:nvPr/>
        </p:nvSpPr>
        <p:spPr>
          <a:xfrm>
            <a:off x="857243" y="878623"/>
            <a:ext cx="10515600" cy="73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>
                <a:solidFill>
                  <a:schemeClr val="bg2">
                    <a:lumMod val="50000"/>
                  </a:schemeClr>
                </a:solidFill>
              </a:rPr>
              <a:t>Beispielhafte Rechenaufgaben als Zukunftsszenarien</a:t>
            </a:r>
            <a:r>
              <a:rPr lang="de-DE" dirty="0"/>
              <a:t> </a:t>
            </a:r>
          </a:p>
        </p:txBody>
      </p:sp>
      <p:pic>
        <p:nvPicPr>
          <p:cNvPr id="16" name="Grafik 15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E5EFA28A-1C4F-898F-985A-6C1C3A101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728" y="6315635"/>
            <a:ext cx="1305066" cy="542365"/>
          </a:xfrm>
          <a:prstGeom prst="rect">
            <a:avLst/>
          </a:prstGeom>
        </p:spPr>
      </p:pic>
      <p:pic>
        <p:nvPicPr>
          <p:cNvPr id="9" name="Grafik 8" descr="Ein Bild, das Text, Reihe, Screenshot enthält.&#10;&#10;Automatisch generierte Beschreibung">
            <a:extLst>
              <a:ext uri="{FF2B5EF4-FFF2-40B4-BE49-F238E27FC236}">
                <a16:creationId xmlns:a16="http://schemas.microsoft.com/office/drawing/2014/main" id="{8A562E01-4A5A-A857-EBA8-143A4F9011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3063"/>
          <a:stretch/>
        </p:blipFill>
        <p:spPr>
          <a:xfrm>
            <a:off x="838200" y="4413133"/>
            <a:ext cx="11101890" cy="183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9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B9194-277B-5985-1AEB-C5DCEC0C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accent6"/>
                </a:solidFill>
                <a:cs typeface="Calibri" panose="020F0502020204030204" pitchFamily="34" charset="0"/>
              </a:rPr>
              <a:t>Exkurs</a:t>
            </a:r>
            <a:r>
              <a:rPr lang="de-DE" b="1" dirty="0">
                <a:solidFill>
                  <a:srgbClr val="79B41C"/>
                </a:solidFill>
                <a:effectLst/>
                <a:cs typeface="Calibri" panose="020F0502020204030204" pitchFamily="34" charset="0"/>
              </a:rPr>
              <a:t> Biologie/Chemie </a:t>
            </a:r>
            <a:r>
              <a:rPr lang="de-DE" b="1" dirty="0"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4" name="Grafik 3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CC44FA3C-60CA-CB18-4E87-295D78BB5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43" y="6250268"/>
            <a:ext cx="1600200" cy="54236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D7124CF-CEE6-69B9-EB05-C353B8867A14}"/>
              </a:ext>
            </a:extLst>
          </p:cNvPr>
          <p:cNvSpPr/>
          <p:nvPr/>
        </p:nvSpPr>
        <p:spPr>
          <a:xfrm>
            <a:off x="0" y="0"/>
            <a:ext cx="900786" cy="114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5980DEF-39EE-8031-E8BF-4C879A574830}"/>
              </a:ext>
            </a:extLst>
          </p:cNvPr>
          <p:cNvSpPr/>
          <p:nvPr/>
        </p:nvSpPr>
        <p:spPr>
          <a:xfrm>
            <a:off x="900786" y="0"/>
            <a:ext cx="11291213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9162508-1DD6-EA00-B0F3-E50E8ADA1602}"/>
              </a:ext>
            </a:extLst>
          </p:cNvPr>
          <p:cNvSpPr txBox="1">
            <a:spLocks/>
          </p:cNvSpPr>
          <p:nvPr/>
        </p:nvSpPr>
        <p:spPr>
          <a:xfrm>
            <a:off x="900786" y="2035629"/>
            <a:ext cx="9843414" cy="372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Führen Sie Experimente zum </a:t>
            </a:r>
            <a:r>
              <a:rPr lang="de-DE" b="1" dirty="0"/>
              <a:t>Wasser- und CO2-Kreislauf und Treibhauseffekt </a:t>
            </a:r>
            <a:r>
              <a:rPr lang="de-DE" dirty="0"/>
              <a:t>durch, z. B.: </a:t>
            </a:r>
          </a:p>
          <a:p>
            <a:endParaRPr lang="de-DE" dirty="0"/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Anlegen eines Flaschenwaldes, Beobachtung/Messung des Kohlenstoffkreislaufes bei trockenen und gegossenen Pflanzen.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dirty="0"/>
              <a:t>Mit einem „Kresse-Wald“ (im Gegensatz zu nicht bepflanzter Erde) können Sie die Schutzfunktion von Wurzeln bei Erosion/Überschwemmungen anschaulich darstellen.</a:t>
            </a: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Clr>
                <a:schemeClr val="accent6"/>
              </a:buClr>
            </a:pPr>
            <a:r>
              <a:rPr lang="de-DE" dirty="0"/>
              <a:t>Anregungen zu Experimenten finden Sie u. a. unter:</a:t>
            </a:r>
          </a:p>
          <a:p>
            <a:r>
              <a:rPr lang="de-DE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https://www.bildungsserver-wald.de/bildungsmaterial</a:t>
            </a:r>
            <a:endParaRPr lang="de-DE" dirty="0">
              <a:solidFill>
                <a:srgbClr val="00B050"/>
              </a:solidFill>
            </a:endParaRPr>
          </a:p>
          <a:p>
            <a:endParaRPr lang="de-DE" dirty="0"/>
          </a:p>
          <a:p>
            <a:pPr>
              <a:buClr>
                <a:schemeClr val="accent6"/>
              </a:buClr>
            </a:pPr>
            <a:endParaRPr lang="de-DE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CBF3C23-3CA0-B1FE-66C2-B58E387E86D8}"/>
              </a:ext>
            </a:extLst>
          </p:cNvPr>
          <p:cNvSpPr txBox="1">
            <a:spLocks/>
          </p:cNvSpPr>
          <p:nvPr/>
        </p:nvSpPr>
        <p:spPr>
          <a:xfrm>
            <a:off x="857243" y="878623"/>
            <a:ext cx="10515600" cy="73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>
                <a:solidFill>
                  <a:schemeClr val="bg2">
                    <a:lumMod val="50000"/>
                  </a:schemeClr>
                </a:solidFill>
              </a:rPr>
              <a:t>Impulse für Experimente</a:t>
            </a:r>
            <a:endParaRPr lang="de-DE" dirty="0"/>
          </a:p>
        </p:txBody>
      </p:sp>
      <p:pic>
        <p:nvPicPr>
          <p:cNvPr id="16" name="Grafik 15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E5EFA28A-1C4F-898F-985A-6C1C3A101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4728" y="6315635"/>
            <a:ext cx="1305066" cy="5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3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B9194-277B-5985-1AEB-C5DCEC0C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accent6"/>
                </a:solidFill>
                <a:cs typeface="Calibri" panose="020F0502020204030204" pitchFamily="34" charset="0"/>
              </a:rPr>
              <a:t>Exkurs</a:t>
            </a:r>
            <a:r>
              <a:rPr lang="de-DE" b="1" dirty="0">
                <a:solidFill>
                  <a:srgbClr val="79B41C"/>
                </a:solidFill>
                <a:effectLst/>
                <a:cs typeface="Calibri" panose="020F0502020204030204" pitchFamily="34" charset="0"/>
              </a:rPr>
              <a:t> Mathematik/Physik</a:t>
            </a:r>
            <a:endParaRPr lang="de-DE" b="1" dirty="0">
              <a:cs typeface="Calibri" panose="020F0502020204030204" pitchFamily="34" charset="0"/>
            </a:endParaRPr>
          </a:p>
        </p:txBody>
      </p:sp>
      <p:pic>
        <p:nvPicPr>
          <p:cNvPr id="4" name="Grafik 3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CC44FA3C-60CA-CB18-4E87-295D78BB5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43" y="6250268"/>
            <a:ext cx="1600200" cy="54236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D7124CF-CEE6-69B9-EB05-C353B8867A14}"/>
              </a:ext>
            </a:extLst>
          </p:cNvPr>
          <p:cNvSpPr/>
          <p:nvPr/>
        </p:nvSpPr>
        <p:spPr>
          <a:xfrm>
            <a:off x="0" y="0"/>
            <a:ext cx="900786" cy="114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5980DEF-39EE-8031-E8BF-4C879A574830}"/>
              </a:ext>
            </a:extLst>
          </p:cNvPr>
          <p:cNvSpPr/>
          <p:nvPr/>
        </p:nvSpPr>
        <p:spPr>
          <a:xfrm>
            <a:off x="900786" y="0"/>
            <a:ext cx="11291213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9162508-1DD6-EA00-B0F3-E50E8ADA1602}"/>
              </a:ext>
            </a:extLst>
          </p:cNvPr>
          <p:cNvSpPr txBox="1">
            <a:spLocks/>
          </p:cNvSpPr>
          <p:nvPr/>
        </p:nvSpPr>
        <p:spPr>
          <a:xfrm>
            <a:off x="900786" y="2035629"/>
            <a:ext cx="9843414" cy="372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effectLst/>
              </a:rPr>
              <a:t>450 </a:t>
            </a:r>
            <a:r>
              <a:rPr lang="de-DE" b="1" dirty="0">
                <a:effectLst/>
              </a:rPr>
              <a:t>Windenergieanlagen</a:t>
            </a:r>
            <a:r>
              <a:rPr lang="de-DE" dirty="0">
                <a:effectLst/>
              </a:rPr>
              <a:t> tragen im Wald in Rheinland-Pfalz dazu bei, dass über eine Million Tonnen CO₂ vermieden und die Regionen durch zusätzliche Einnahmequellen gestärkt werden.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Die CO₂- Emissionen beim deutschen Strommix liegen bei 523 </a:t>
            </a:r>
            <a:r>
              <a:rPr lang="de-DE" dirty="0" err="1"/>
              <a:t>g</a:t>
            </a:r>
            <a:r>
              <a:rPr lang="de-DE" dirty="0"/>
              <a:t>/kWh (UBA 2016).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Die Emissionen einer Kilowatt- Stunde (kWh) Windstrom (inkl. Emissionen durch den Bau der Anlage) betragen 32 </a:t>
            </a:r>
            <a:r>
              <a:rPr lang="de-DE" dirty="0" err="1"/>
              <a:t>g</a:t>
            </a:r>
            <a:r>
              <a:rPr lang="de-DE" dirty="0"/>
              <a:t> CO₂ (Forschungsstelle für Energiewirtschaft e. V.).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Das Windrad liefert im Jahr 5.000.000 kWh.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/>
              <a:t>Aufgabe:</a:t>
            </a:r>
          </a:p>
          <a:p>
            <a:r>
              <a:rPr lang="de-DE" dirty="0"/>
              <a:t>Wie viel CO2 spart eine einzelne Anlage jährlich ein? </a:t>
            </a:r>
          </a:p>
          <a:p>
            <a:endParaRPr lang="de-DE" dirty="0"/>
          </a:p>
          <a:p>
            <a:r>
              <a:rPr lang="de-DE" dirty="0"/>
              <a:t>Lösung: </a:t>
            </a:r>
          </a:p>
          <a:p>
            <a:r>
              <a:rPr lang="de-DE" dirty="0"/>
              <a:t>523g/kWh - 32 </a:t>
            </a:r>
            <a:r>
              <a:rPr lang="de-DE" dirty="0" err="1"/>
              <a:t>g</a:t>
            </a:r>
            <a:r>
              <a:rPr lang="de-DE" dirty="0"/>
              <a:t>/kWh = 491 </a:t>
            </a:r>
            <a:r>
              <a:rPr lang="de-DE" dirty="0" err="1"/>
              <a:t>g</a:t>
            </a:r>
            <a:r>
              <a:rPr lang="de-DE" dirty="0"/>
              <a:t>/kWh | 5.000.000 x 0,491 = 2.455 t/Jahr.</a:t>
            </a:r>
          </a:p>
          <a:p>
            <a:endParaRPr lang="de-DE" dirty="0">
              <a:effectLst/>
            </a:endParaRPr>
          </a:p>
          <a:p>
            <a:endParaRPr lang="de-DE" dirty="0"/>
          </a:p>
          <a:p>
            <a:pPr>
              <a:buClr>
                <a:schemeClr val="accent6"/>
              </a:buClr>
            </a:pPr>
            <a:endParaRPr lang="de-DE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CBF3C23-3CA0-B1FE-66C2-B58E387E86D8}"/>
              </a:ext>
            </a:extLst>
          </p:cNvPr>
          <p:cNvSpPr txBox="1">
            <a:spLocks/>
          </p:cNvSpPr>
          <p:nvPr/>
        </p:nvSpPr>
        <p:spPr>
          <a:xfrm>
            <a:off x="857243" y="878623"/>
            <a:ext cx="10515600" cy="73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>
                <a:solidFill>
                  <a:schemeClr val="bg2">
                    <a:lumMod val="50000"/>
                  </a:schemeClr>
                </a:solidFill>
              </a:rPr>
              <a:t>Beispielhafte Aufgabe zum Thema Windkraft</a:t>
            </a:r>
            <a:endParaRPr lang="de-DE" dirty="0"/>
          </a:p>
        </p:txBody>
      </p:sp>
      <p:pic>
        <p:nvPicPr>
          <p:cNvPr id="16" name="Grafik 15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E5EFA28A-1C4F-898F-985A-6C1C3A101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728" y="6315635"/>
            <a:ext cx="1305066" cy="5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9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B9194-277B-5985-1AEB-C5DCEC0C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accent6"/>
                </a:solidFill>
                <a:cs typeface="Calibri" panose="020F0502020204030204" pitchFamily="34" charset="0"/>
              </a:rPr>
              <a:t>Exkurs</a:t>
            </a:r>
            <a:r>
              <a:rPr lang="de-DE" b="1" dirty="0">
                <a:solidFill>
                  <a:srgbClr val="79B41C"/>
                </a:solidFill>
                <a:effectLst/>
                <a:cs typeface="Calibri" panose="020F0502020204030204" pitchFamily="34" charset="0"/>
              </a:rPr>
              <a:t> Mathematik/Physik</a:t>
            </a:r>
            <a:endParaRPr lang="de-DE" b="1" dirty="0">
              <a:cs typeface="Calibri" panose="020F0502020204030204" pitchFamily="34" charset="0"/>
            </a:endParaRPr>
          </a:p>
        </p:txBody>
      </p:sp>
      <p:pic>
        <p:nvPicPr>
          <p:cNvPr id="4" name="Grafik 3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CC44FA3C-60CA-CB18-4E87-295D78BB5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43" y="6250268"/>
            <a:ext cx="1600200" cy="54236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D7124CF-CEE6-69B9-EB05-C353B8867A14}"/>
              </a:ext>
            </a:extLst>
          </p:cNvPr>
          <p:cNvSpPr/>
          <p:nvPr/>
        </p:nvSpPr>
        <p:spPr>
          <a:xfrm>
            <a:off x="0" y="0"/>
            <a:ext cx="900786" cy="114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5980DEF-39EE-8031-E8BF-4C879A574830}"/>
              </a:ext>
            </a:extLst>
          </p:cNvPr>
          <p:cNvSpPr/>
          <p:nvPr/>
        </p:nvSpPr>
        <p:spPr>
          <a:xfrm>
            <a:off x="900786" y="0"/>
            <a:ext cx="11291213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9162508-1DD6-EA00-B0F3-E50E8ADA1602}"/>
              </a:ext>
            </a:extLst>
          </p:cNvPr>
          <p:cNvSpPr txBox="1">
            <a:spLocks/>
          </p:cNvSpPr>
          <p:nvPr/>
        </p:nvSpPr>
        <p:spPr>
          <a:xfrm>
            <a:off x="900786" y="2035629"/>
            <a:ext cx="9843414" cy="372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Im Durchschnitt </a:t>
            </a:r>
            <a:r>
              <a:rPr lang="de-DE" b="1" dirty="0"/>
              <a:t>speichert ein Hektar Wald 4,4 Tonnen CO₂ im Jahr</a:t>
            </a:r>
            <a:r>
              <a:rPr lang="de-DE" dirty="0"/>
              <a:t>. </a:t>
            </a:r>
          </a:p>
          <a:p>
            <a:endParaRPr lang="de-DE" dirty="0"/>
          </a:p>
          <a:p>
            <a:r>
              <a:rPr lang="de-DE" dirty="0"/>
              <a:t>Aufgabe:</a:t>
            </a:r>
          </a:p>
          <a:p>
            <a:r>
              <a:rPr lang="de-DE" dirty="0"/>
              <a:t>Wie groß müsste der Wald sein, um dieselbe Menge an CO₂ , die das Windrad einspart, zu ersetzen? </a:t>
            </a:r>
          </a:p>
          <a:p>
            <a:endParaRPr lang="de-DE" dirty="0"/>
          </a:p>
          <a:p>
            <a:r>
              <a:rPr lang="de-DE" dirty="0"/>
              <a:t>Lösung: </a:t>
            </a:r>
          </a:p>
          <a:p>
            <a:r>
              <a:rPr lang="de-DE" dirty="0"/>
              <a:t>2455t: 4,4 t = ca. 558 ha. </a:t>
            </a:r>
          </a:p>
          <a:p>
            <a:endParaRPr lang="de-DE" dirty="0">
              <a:effectLst/>
            </a:endParaRPr>
          </a:p>
          <a:p>
            <a:endParaRPr lang="de-DE" dirty="0"/>
          </a:p>
          <a:p>
            <a:pPr>
              <a:buClr>
                <a:schemeClr val="accent6"/>
              </a:buClr>
            </a:pPr>
            <a:endParaRPr lang="de-DE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CBF3C23-3CA0-B1FE-66C2-B58E387E86D8}"/>
              </a:ext>
            </a:extLst>
          </p:cNvPr>
          <p:cNvSpPr txBox="1">
            <a:spLocks/>
          </p:cNvSpPr>
          <p:nvPr/>
        </p:nvSpPr>
        <p:spPr>
          <a:xfrm>
            <a:off x="857243" y="878623"/>
            <a:ext cx="10515600" cy="73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>
                <a:solidFill>
                  <a:schemeClr val="bg2">
                    <a:lumMod val="50000"/>
                  </a:schemeClr>
                </a:solidFill>
              </a:rPr>
              <a:t>Beispielhafte Aufgabe zum Thema Windkraft</a:t>
            </a:r>
            <a:endParaRPr lang="de-DE" dirty="0"/>
          </a:p>
        </p:txBody>
      </p:sp>
      <p:pic>
        <p:nvPicPr>
          <p:cNvPr id="16" name="Grafik 15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E5EFA28A-1C4F-898F-985A-6C1C3A101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728" y="6315635"/>
            <a:ext cx="1305066" cy="5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4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B9194-277B-5985-1AEB-C5DCEC0C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accent6"/>
                </a:solidFill>
                <a:cs typeface="Calibri" panose="020F0502020204030204" pitchFamily="34" charset="0"/>
              </a:rPr>
              <a:t>Exkurs</a:t>
            </a:r>
            <a:r>
              <a:rPr lang="de-DE" b="1" dirty="0">
                <a:solidFill>
                  <a:srgbClr val="79B41C"/>
                </a:solidFill>
                <a:effectLst/>
                <a:cs typeface="Calibri" panose="020F0502020204030204" pitchFamily="34" charset="0"/>
              </a:rPr>
              <a:t> Mathematik/Physik</a:t>
            </a:r>
            <a:endParaRPr lang="de-DE" b="1" dirty="0">
              <a:cs typeface="Calibri" panose="020F0502020204030204" pitchFamily="34" charset="0"/>
            </a:endParaRPr>
          </a:p>
        </p:txBody>
      </p:sp>
      <p:pic>
        <p:nvPicPr>
          <p:cNvPr id="4" name="Grafik 3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CC44FA3C-60CA-CB18-4E87-295D78BB5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43" y="6250268"/>
            <a:ext cx="1600200" cy="54236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D7124CF-CEE6-69B9-EB05-C353B8867A14}"/>
              </a:ext>
            </a:extLst>
          </p:cNvPr>
          <p:cNvSpPr/>
          <p:nvPr/>
        </p:nvSpPr>
        <p:spPr>
          <a:xfrm>
            <a:off x="0" y="0"/>
            <a:ext cx="900786" cy="114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5980DEF-39EE-8031-E8BF-4C879A574830}"/>
              </a:ext>
            </a:extLst>
          </p:cNvPr>
          <p:cNvSpPr/>
          <p:nvPr/>
        </p:nvSpPr>
        <p:spPr>
          <a:xfrm>
            <a:off x="900786" y="0"/>
            <a:ext cx="11291213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9162508-1DD6-EA00-B0F3-E50E8ADA1602}"/>
              </a:ext>
            </a:extLst>
          </p:cNvPr>
          <p:cNvSpPr txBox="1">
            <a:spLocks/>
          </p:cNvSpPr>
          <p:nvPr/>
        </p:nvSpPr>
        <p:spPr>
          <a:xfrm>
            <a:off x="900786" y="2035629"/>
            <a:ext cx="9843414" cy="372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Ein Hektar </a:t>
            </a:r>
            <a:r>
              <a:rPr lang="de-DE" b="1" dirty="0"/>
              <a:t>Wald liefert im Jahr 7,2 m3 Holz. Ein Kubikmeter (m3) Holz entspricht 2.800 kWh. </a:t>
            </a:r>
          </a:p>
          <a:p>
            <a:endParaRPr lang="de-DE" dirty="0"/>
          </a:p>
          <a:p>
            <a:r>
              <a:rPr lang="de-DE" dirty="0"/>
              <a:t>Aufgabe:</a:t>
            </a:r>
          </a:p>
          <a:p>
            <a:r>
              <a:rPr lang="de-DE" dirty="0"/>
              <a:t>Wie groß müsste die Waldfläche sein, die nachhaltig dieselbe Menge an Energie liefert wie ein Windrad?</a:t>
            </a:r>
          </a:p>
          <a:p>
            <a:endParaRPr lang="de-DE" dirty="0"/>
          </a:p>
          <a:p>
            <a:r>
              <a:rPr lang="de-DE" dirty="0"/>
              <a:t>Lösung: </a:t>
            </a:r>
          </a:p>
          <a:p>
            <a:r>
              <a:rPr lang="de-DE" dirty="0"/>
              <a:t>7,2 x 2.800= 20.160 kWh | 5.000.000 : 20.160 = ca. 248 ha. </a:t>
            </a:r>
          </a:p>
          <a:p>
            <a:endParaRPr lang="de-DE" dirty="0">
              <a:effectLst/>
            </a:endParaRPr>
          </a:p>
          <a:p>
            <a:endParaRPr lang="de-DE" dirty="0"/>
          </a:p>
          <a:p>
            <a:pPr>
              <a:buClr>
                <a:schemeClr val="accent6"/>
              </a:buClr>
            </a:pPr>
            <a:endParaRPr lang="de-DE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CBF3C23-3CA0-B1FE-66C2-B58E387E86D8}"/>
              </a:ext>
            </a:extLst>
          </p:cNvPr>
          <p:cNvSpPr txBox="1">
            <a:spLocks/>
          </p:cNvSpPr>
          <p:nvPr/>
        </p:nvSpPr>
        <p:spPr>
          <a:xfrm>
            <a:off x="857243" y="878623"/>
            <a:ext cx="10515600" cy="73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>
                <a:solidFill>
                  <a:schemeClr val="bg2">
                    <a:lumMod val="50000"/>
                  </a:schemeClr>
                </a:solidFill>
              </a:rPr>
              <a:t>Beispielhafte Aufgabe zum Thema Windkraft</a:t>
            </a:r>
            <a:endParaRPr lang="de-DE" dirty="0"/>
          </a:p>
        </p:txBody>
      </p:sp>
      <p:pic>
        <p:nvPicPr>
          <p:cNvPr id="16" name="Grafik 15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E5EFA28A-1C4F-898F-985A-6C1C3A101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728" y="6315635"/>
            <a:ext cx="1305066" cy="5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02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Macintosh PowerPoint</Application>
  <PresentationFormat>Breitbild</PresentationFormat>
  <Paragraphs>89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Überschrift </vt:lpstr>
      <vt:lpstr>Exkurs Mathematik  </vt:lpstr>
      <vt:lpstr>Exkurs Mathematik  </vt:lpstr>
      <vt:lpstr>Exkurs Mathematik  </vt:lpstr>
      <vt:lpstr>Exkurs Biologie/Chemie  </vt:lpstr>
      <vt:lpstr>Exkurs Mathematik/Physik</vt:lpstr>
      <vt:lpstr>Exkurs Mathematik/Physik</vt:lpstr>
      <vt:lpstr>Exkurs Mathematik/Physik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 </dc:title>
  <dc:creator>cobra youth Schering</dc:creator>
  <cp:lastModifiedBy>cobra youth Schering</cp:lastModifiedBy>
  <cp:revision>4</cp:revision>
  <dcterms:created xsi:type="dcterms:W3CDTF">2023-09-13T12:01:15Z</dcterms:created>
  <dcterms:modified xsi:type="dcterms:W3CDTF">2023-09-13T13:01:12Z</dcterms:modified>
</cp:coreProperties>
</file>